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1" r:id="rId6"/>
    <p:sldId id="262" r:id="rId7"/>
    <p:sldId id="267" r:id="rId8"/>
    <p:sldId id="268" r:id="rId9"/>
    <p:sldId id="263" r:id="rId10"/>
    <p:sldId id="264" r:id="rId11"/>
    <p:sldId id="265" r:id="rId12"/>
    <p:sldId id="266" r:id="rId13"/>
    <p:sldId id="260" r:id="rId14"/>
    <p:sldId id="328" r:id="rId15"/>
    <p:sldId id="332" r:id="rId16"/>
    <p:sldId id="333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/>
    <p:restoredTop sz="94777"/>
  </p:normalViewPr>
  <p:slideViewPr>
    <p:cSldViewPr snapToGrid="0" snapToObjects="1">
      <p:cViewPr varScale="1">
        <p:scale>
          <a:sx n="104" d="100"/>
          <a:sy n="104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53857-FF24-F64E-8D31-96B246FE7FC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8589-4DB6-F94F-9D9D-AA9919C65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2pPr marL="863600" indent="-373063">
              <a:tabLst/>
              <a:defRPr/>
            </a:lvl2pPr>
            <a:lvl3pPr marL="1204913" indent="-373063">
              <a:tabLst/>
              <a:defRPr/>
            </a:lvl3pPr>
            <a:lvl4pPr marL="1546225" indent="-341313">
              <a:tabLst/>
              <a:defRPr/>
            </a:lvl4pPr>
            <a:lvl5pPr marL="1887538" indent="-3730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r/vignettes/quickstart.html" TargetMode="External"/><Relationship Id="rId2" Type="http://schemas.openxmlformats.org/officeDocument/2006/relationships/hyperlink" Target="https://medium.freecodecamp.org/what-is-an-api-in-english-please-b880a3214a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.rstudio.com/dbi/" TargetMode="External"/><Relationship Id="rId4" Type="http://schemas.openxmlformats.org/officeDocument/2006/relationships/hyperlink" Target="http://docs.ckan.org/en/latest/api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API’s and Database Connectors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Class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F0A9-9D47-A146-B70B-3F42B639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AE9E-0574-464A-AC46-68278C696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FB9-0356-534C-BFC6-7A2275DB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880-26F3-124F-AB59-5E5566FCC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install a </a:t>
            </a:r>
            <a:r>
              <a:rPr lang="en-US" dirty="0" err="1"/>
              <a:t>unixodbc</a:t>
            </a:r>
            <a:r>
              <a:rPr lang="en-US" dirty="0"/>
              <a:t> driver manager</a:t>
            </a:r>
          </a:p>
          <a:p>
            <a:r>
              <a:rPr lang="en-US" dirty="0"/>
              <a:t>Then you have to install the correct ODBC driver</a:t>
            </a:r>
          </a:p>
          <a:p>
            <a:pPr lvl="1"/>
            <a:r>
              <a:rPr lang="en-US" dirty="0"/>
              <a:t>This will depend on the kind of database you are connecting to</a:t>
            </a:r>
          </a:p>
          <a:p>
            <a:pPr lvl="2"/>
            <a:r>
              <a:rPr lang="en-US" dirty="0"/>
              <a:t>IE: Microsoft SQL Server you can install the </a:t>
            </a:r>
            <a:r>
              <a:rPr lang="en-US" dirty="0" err="1"/>
              <a:t>FreeTDS</a:t>
            </a:r>
            <a:r>
              <a:rPr lang="en-US" dirty="0"/>
              <a:t> driver</a:t>
            </a:r>
          </a:p>
          <a:p>
            <a:pPr lvl="2"/>
            <a:r>
              <a:rPr lang="en-US" dirty="0"/>
              <a:t>Follow the directions carefully</a:t>
            </a:r>
          </a:p>
          <a:p>
            <a:r>
              <a:rPr lang="en-US" dirty="0"/>
              <a:t>Then you need to install the </a:t>
            </a:r>
            <a:r>
              <a:rPr lang="en-US" dirty="0" err="1"/>
              <a:t>odbc</a:t>
            </a:r>
            <a:r>
              <a:rPr lang="en-US" dirty="0"/>
              <a:t> and DBI r 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48BF-E162-3B40-A366-517B7C96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DF58E-8B94-4D43-9EAD-860D93A4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115422"/>
            <a:ext cx="9601200" cy="1922556"/>
          </a:xfrm>
        </p:spPr>
      </p:pic>
    </p:spTree>
    <p:extLst>
      <p:ext uri="{BB962C8B-B14F-4D97-AF65-F5344CB8AC3E}">
        <p14:creationId xmlns:p14="http://schemas.microsoft.com/office/powerpoint/2010/main" val="36891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D8D9-9878-4F4F-ACA8-F8CC9C15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4C30-65B4-F348-969C-91D235D7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API: </a:t>
            </a:r>
            <a:r>
              <a:rPr lang="en-US" dirty="0">
                <a:hlinkClick r:id="rId2"/>
              </a:rPr>
              <a:t>https://medium.freecodecamp.org/what-is-an-api-in-english-please-b880a3214a82</a:t>
            </a:r>
            <a:endParaRPr lang="en-US" dirty="0"/>
          </a:p>
          <a:p>
            <a:r>
              <a:rPr lang="en-US" dirty="0" err="1"/>
              <a:t>httr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https://cran.r-project.org/web/packages/httr/vignettes/quickstart.html</a:t>
            </a:r>
            <a:endParaRPr lang="en-US" dirty="0"/>
          </a:p>
          <a:p>
            <a:r>
              <a:rPr lang="en-US" dirty="0"/>
              <a:t>WPRDC API Documentation: </a:t>
            </a:r>
            <a:r>
              <a:rPr lang="en-US" dirty="0">
                <a:hlinkClick r:id="rId4"/>
              </a:rPr>
              <a:t>http://docs.ckan.org/en/latest/api/index.html</a:t>
            </a:r>
            <a:endParaRPr lang="en-US" dirty="0"/>
          </a:p>
          <a:p>
            <a:r>
              <a:rPr lang="en-US" dirty="0"/>
              <a:t>DBI: </a:t>
            </a:r>
            <a:r>
              <a:rPr lang="en-US" dirty="0">
                <a:hlinkClick r:id="rId5"/>
              </a:rPr>
              <a:t>https://db.rstudio.com/dbi</a:t>
            </a:r>
            <a:r>
              <a:rPr lang="en-US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5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1083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one of todays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67C2C-4663-8A4C-A898-9DBB54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41" y="2419006"/>
            <a:ext cx="3255940" cy="27337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1A743-3B8D-944C-A040-5503BB7557E1}"/>
              </a:ext>
            </a:extLst>
          </p:cNvPr>
          <p:cNvSpPr/>
          <p:nvPr/>
        </p:nvSpPr>
        <p:spPr>
          <a:xfrm>
            <a:off x="4528751" y="3223653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9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AC26-8F65-E144-B1A5-FA216C21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85F4-AF11-F14C-93E8-FE5CBF4C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API?</a:t>
            </a:r>
          </a:p>
          <a:p>
            <a:r>
              <a:rPr lang="en-US" dirty="0" err="1"/>
              <a:t>httr</a:t>
            </a:r>
            <a:r>
              <a:rPr lang="en-US" dirty="0"/>
              <a:t> package &amp; </a:t>
            </a:r>
            <a:r>
              <a:rPr lang="en-US" dirty="0" err="1"/>
              <a:t>jsonlite</a:t>
            </a:r>
            <a:endParaRPr lang="en-US" dirty="0"/>
          </a:p>
          <a:p>
            <a:r>
              <a:rPr lang="en-US" dirty="0"/>
              <a:t>Database Connectors</a:t>
            </a:r>
          </a:p>
          <a:p>
            <a:r>
              <a:rPr lang="en-US" dirty="0" err="1"/>
              <a:t>Dbi</a:t>
            </a:r>
            <a:r>
              <a:rPr lang="en-US" dirty="0"/>
              <a:t> &amp; </a:t>
            </a:r>
            <a:r>
              <a:rPr lang="en-US" dirty="0" err="1"/>
              <a:t>odbc</a:t>
            </a:r>
            <a:endParaRPr lang="en-US" dirty="0"/>
          </a:p>
          <a:p>
            <a:r>
              <a:rPr lang="en-US" dirty="0"/>
              <a:t>Deploying assignments to </a:t>
            </a:r>
            <a:r>
              <a:rPr lang="en-US" err="1"/>
              <a:t>shinyapps</a:t>
            </a:r>
            <a:r>
              <a:rPr lang="en-US"/>
              <a:t>.io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Eh?</a:t>
            </a:r>
          </a:p>
        </p:txBody>
      </p:sp>
    </p:spTree>
    <p:extLst>
      <p:ext uri="{BB962C8B-B14F-4D97-AF65-F5344CB8AC3E}">
        <p14:creationId xmlns:p14="http://schemas.microsoft.com/office/powerpoint/2010/main" val="41611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222F-15CE-6C4A-B1C9-FEC51E8A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28A4-95C1-6646-BB2C-A1CF3B2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Programming Interface</a:t>
            </a:r>
          </a:p>
          <a:p>
            <a:r>
              <a:rPr lang="en-US" dirty="0"/>
              <a:t>There are many kinds of API’s</a:t>
            </a:r>
          </a:p>
          <a:p>
            <a:pPr lvl="1"/>
            <a:r>
              <a:rPr lang="en-US" dirty="0"/>
              <a:t>Web service </a:t>
            </a:r>
          </a:p>
          <a:p>
            <a:pPr lvl="2"/>
            <a:r>
              <a:rPr lang="en-US" dirty="0"/>
              <a:t>SOAP, XML-RPC, JSON-RPC, and </a:t>
            </a:r>
            <a:r>
              <a:rPr lang="en-US" b="1" dirty="0"/>
              <a:t>REST</a:t>
            </a:r>
          </a:p>
          <a:p>
            <a:pPr lvl="1"/>
            <a:r>
              <a:rPr lang="en-US" dirty="0"/>
              <a:t>WebSocket</a:t>
            </a:r>
          </a:p>
          <a:p>
            <a:pPr lvl="1"/>
            <a:r>
              <a:rPr lang="en-US" dirty="0"/>
              <a:t>Library-based</a:t>
            </a:r>
          </a:p>
          <a:p>
            <a:pPr lvl="1"/>
            <a:r>
              <a:rPr lang="en-US" dirty="0"/>
              <a:t>Class-based</a:t>
            </a:r>
          </a:p>
          <a:p>
            <a:pPr lvl="1"/>
            <a:r>
              <a:rPr lang="en-US" dirty="0"/>
              <a:t>OS functions and routines</a:t>
            </a:r>
          </a:p>
          <a:p>
            <a:pPr lvl="1"/>
            <a:r>
              <a:rPr lang="en-US" dirty="0"/>
              <a:t>Object remoting</a:t>
            </a:r>
          </a:p>
          <a:p>
            <a:pPr lvl="1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1482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B4F-569E-0E46-9390-5F41197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1E6A-B39E-7140-9A50-FAA3210E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points - different URL’s that tell the webserver what data you would like</a:t>
            </a:r>
          </a:p>
          <a:p>
            <a:r>
              <a:rPr lang="en-US" dirty="0"/>
              <a:t>It’s essentially a website where you request different “end points”</a:t>
            </a:r>
          </a:p>
          <a:p>
            <a:r>
              <a:rPr lang="en-US" dirty="0"/>
              <a:t>There are 5 types of Requests you can make</a:t>
            </a:r>
          </a:p>
          <a:p>
            <a:pPr lvl="1"/>
            <a:r>
              <a:rPr lang="en-US" dirty="0"/>
              <a:t>GET (what we will use the most in this course)</a:t>
            </a:r>
          </a:p>
          <a:p>
            <a:pPr lvl="1"/>
            <a:r>
              <a:rPr lang="en-US" dirty="0"/>
              <a:t>POST (sometimes necessary for authentication, if you’re trying to write data somewhere)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PATCH</a:t>
            </a:r>
          </a:p>
          <a:p>
            <a:pPr lvl="1"/>
            <a:r>
              <a:rPr lang="en-US" dirty="0"/>
              <a:t>DELETE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1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B754-BEE1-B14A-A202-EFB384A0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301A-C6C3-2942-A5B7-05F426B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codes indicate the result of the HTTP request.</a:t>
            </a:r>
          </a:p>
          <a:p>
            <a:pPr lvl="1"/>
            <a:r>
              <a:rPr lang="en-US" b="1" dirty="0"/>
              <a:t>100’s</a:t>
            </a:r>
            <a:r>
              <a:rPr lang="en-US" dirty="0"/>
              <a:t> - info</a:t>
            </a:r>
          </a:p>
          <a:p>
            <a:pPr lvl="1"/>
            <a:r>
              <a:rPr lang="en-US" b="1" dirty="0"/>
              <a:t>200’s</a:t>
            </a:r>
            <a:r>
              <a:rPr lang="en-US" dirty="0"/>
              <a:t> - success</a:t>
            </a:r>
          </a:p>
          <a:p>
            <a:pPr lvl="1"/>
            <a:r>
              <a:rPr lang="en-US" b="1" dirty="0"/>
              <a:t>300’s</a:t>
            </a:r>
            <a:r>
              <a:rPr lang="en-US" dirty="0"/>
              <a:t> - redirection</a:t>
            </a:r>
          </a:p>
          <a:p>
            <a:pPr lvl="1"/>
            <a:r>
              <a:rPr lang="en-US" b="1" dirty="0"/>
              <a:t>400’s</a:t>
            </a:r>
            <a:r>
              <a:rPr lang="en-US" dirty="0"/>
              <a:t> - client error (you messed up)</a:t>
            </a:r>
          </a:p>
          <a:p>
            <a:pPr lvl="1"/>
            <a:r>
              <a:rPr lang="en-US" b="1" dirty="0"/>
              <a:t>500</a:t>
            </a:r>
            <a:r>
              <a:rPr lang="en-US" dirty="0"/>
              <a:t> ’s- server error (something went wrong on their end, but you still could have messed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DE54-0DE0-044F-968E-1EB39D3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Httr</a:t>
            </a:r>
            <a:r>
              <a:rPr lang="en-US" dirty="0"/>
              <a:t> &amp; </a:t>
            </a:r>
            <a:r>
              <a:rPr lang="en-US" dirty="0" err="1"/>
              <a:t>jsonlite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7D248-434E-814B-A38F-0412E1BB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56D1B-8A65-0C42-9368-A2651328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498024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A simple GET request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Content Placeholder 10">
            <a:extLst>
              <a:ext uri="{FF2B5EF4-FFF2-40B4-BE49-F238E27FC236}">
                <a16:creationId xmlns:a16="http://schemas.microsoft.com/office/drawing/2014/main" id="{F84B9301-A17A-5447-BAC1-712E6A4A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6" y="1983924"/>
            <a:ext cx="10225010" cy="4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79787-029D-684B-A68D-10E129B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BDA8-9194-AF4D-9B25-F9073112D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74A77-F297-5B42-B1A7-2788FF0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6" y="12486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50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208</TotalTime>
  <Words>299</Words>
  <Application>Microsoft Macintosh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Franklin Gothic Book</vt:lpstr>
      <vt:lpstr>Crop</vt:lpstr>
      <vt:lpstr>API’s and Database Connectors</vt:lpstr>
      <vt:lpstr>Agenda</vt:lpstr>
      <vt:lpstr>What’s an Api</vt:lpstr>
      <vt:lpstr>API’s</vt:lpstr>
      <vt:lpstr>REST API’s</vt:lpstr>
      <vt:lpstr>Errors</vt:lpstr>
      <vt:lpstr>Httr &amp; jsonlite</vt:lpstr>
      <vt:lpstr>A simple GET request</vt:lpstr>
      <vt:lpstr>Practice</vt:lpstr>
      <vt:lpstr>DBI</vt:lpstr>
      <vt:lpstr>Database Connectors</vt:lpstr>
      <vt:lpstr>Example</vt:lpstr>
      <vt:lpstr>Recommended Reading</vt:lpstr>
      <vt:lpstr>Shiny Apps.io</vt:lpstr>
      <vt:lpstr>Register a free Account</vt:lpstr>
      <vt:lpstr>Connect your account</vt:lpstr>
      <vt:lpstr>Publish one of todays apps!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Dashboards</dc:title>
  <dc:creator>Arnold, Geoffrey</dc:creator>
  <cp:lastModifiedBy>Arnold, Geoffrey</cp:lastModifiedBy>
  <cp:revision>20</cp:revision>
  <dcterms:created xsi:type="dcterms:W3CDTF">2017-08-13T22:25:31Z</dcterms:created>
  <dcterms:modified xsi:type="dcterms:W3CDTF">2018-09-17T12:52:29Z</dcterms:modified>
</cp:coreProperties>
</file>